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278" r:id="rId17"/>
    <p:sldId id="311" r:id="rId18"/>
    <p:sldId id="292" r:id="rId19"/>
    <p:sldId id="283" r:id="rId20"/>
    <p:sldId id="285" r:id="rId21"/>
    <p:sldId id="312" r:id="rId22"/>
    <p:sldId id="313" r:id="rId23"/>
    <p:sldId id="293" r:id="rId24"/>
    <p:sldId id="296" r:id="rId25"/>
    <p:sldId id="302" r:id="rId26"/>
    <p:sldId id="297" r:id="rId27"/>
    <p:sldId id="282" r:id="rId28"/>
    <p:sldId id="294" r:id="rId29"/>
    <p:sldId id="301" r:id="rId30"/>
    <p:sldId id="314" r:id="rId31"/>
    <p:sldId id="304" r:id="rId32"/>
    <p:sldId id="303" r:id="rId33"/>
    <p:sldId id="284" r:id="rId34"/>
    <p:sldId id="266" r:id="rId35"/>
    <p:sldId id="298" r:id="rId36"/>
    <p:sldId id="299" r:id="rId37"/>
    <p:sldId id="279" r:id="rId38"/>
    <p:sldId id="315" r:id="rId39"/>
    <p:sldId id="280" r:id="rId40"/>
    <p:sldId id="295" r:id="rId41"/>
    <p:sldId id="288" r:id="rId42"/>
    <p:sldId id="307" r:id="rId43"/>
    <p:sldId id="289" r:id="rId44"/>
  </p:sldIdLst>
  <p:sldSz cx="9144000" cy="5143500" type="screen16x9"/>
  <p:notesSz cx="6858000" cy="9144000"/>
  <p:embeddedFontLst>
    <p:embeddedFont>
      <p:font typeface="Oswald" pitchFamily="2" charset="77"/>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7"/>
    <p:restoredTop sz="79218"/>
  </p:normalViewPr>
  <p:slideViewPr>
    <p:cSldViewPr snapToGrid="0">
      <p:cViewPr>
        <p:scale>
          <a:sx n="124" d="100"/>
          <a:sy n="124" d="100"/>
        </p:scale>
        <p:origin x="1456" y="30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2.tiff"/><Relationship Id="rId7" Type="http://schemas.openxmlformats.org/officeDocument/2006/relationships/customXml" Target="../ink/ink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9.svg"/><Relationship Id="rId3" Type="http://schemas.openxmlformats.org/officeDocument/2006/relationships/image" Target="../media/image38.png"/><Relationship Id="rId21" Type="http://schemas.openxmlformats.org/officeDocument/2006/relationships/image" Target="../media/image54.png"/><Relationship Id="rId34" Type="http://schemas.openxmlformats.org/officeDocument/2006/relationships/image" Target="../media/image67.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2" Type="http://schemas.openxmlformats.org/officeDocument/2006/relationships/notesSlide" Target="../notesSlides/notesSlide36.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7.svg"/><Relationship Id="rId32" Type="http://schemas.openxmlformats.org/officeDocument/2006/relationships/image" Target="../media/image65.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svg"/><Relationship Id="rId36" Type="http://schemas.openxmlformats.org/officeDocument/2006/relationships/image" Target="../media/image69.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4.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55.svg"/><Relationship Id="rId27" Type="http://schemas.openxmlformats.org/officeDocument/2006/relationships/image" Target="../media/image60.png"/><Relationship Id="rId30" Type="http://schemas.openxmlformats.org/officeDocument/2006/relationships/image" Target="../media/image63.svg"/><Relationship Id="rId35" Type="http://schemas.openxmlformats.org/officeDocument/2006/relationships/image" Target="../media/image68.png"/><Relationship Id="rId8" Type="http://schemas.openxmlformats.org/officeDocument/2006/relationships/image" Target="../media/image43.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11700" y="1078787"/>
            <a:ext cx="6198692" cy="3823869"/>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 Marge in Abhängigkeit mit OTD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5" name="Grafik 14">
            <a:extLst>
              <a:ext uri="{FF2B5EF4-FFF2-40B4-BE49-F238E27FC236}">
                <a16:creationId xmlns:a16="http://schemas.microsoft.com/office/drawing/2014/main" id="{8B7F706A-89A9-5644-AF59-6962863784AD}"/>
              </a:ext>
            </a:extLst>
          </p:cNvPr>
          <p:cNvPicPr>
            <a:picLocks noChangeAspect="1"/>
          </p:cNvPicPr>
          <p:nvPr/>
        </p:nvPicPr>
        <p:blipFill>
          <a:blip r:embed="rId3"/>
          <a:stretch>
            <a:fillRect/>
          </a:stretch>
        </p:blipFill>
        <p:spPr>
          <a:xfrm>
            <a:off x="7499876" y="4048625"/>
            <a:ext cx="1644124" cy="1040901"/>
          </a:xfrm>
          <a:prstGeom prst="rect">
            <a:avLst/>
          </a:prstGeom>
        </p:spPr>
      </p:pic>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4"/>
          <a:stretch>
            <a:fillRect/>
          </a:stretch>
        </p:blipFill>
        <p:spPr>
          <a:xfrm>
            <a:off x="323495" y="1351215"/>
            <a:ext cx="4761731" cy="3263402"/>
          </a:xfrm>
          <a:prstGeom prst="rect">
            <a:avLst/>
          </a:prstGeom>
        </p:spPr>
      </p:pic>
      <p:sp>
        <p:nvSpPr>
          <p:cNvPr id="8" name="Oval 7">
            <a:extLst>
              <a:ext uri="{FF2B5EF4-FFF2-40B4-BE49-F238E27FC236}">
                <a16:creationId xmlns:a16="http://schemas.microsoft.com/office/drawing/2014/main" id="{3D885B83-3A8F-0144-B6E9-F6B2AA77D42C}"/>
              </a:ext>
            </a:extLst>
          </p:cNvPr>
          <p:cNvSpPr/>
          <p:nvPr/>
        </p:nvSpPr>
        <p:spPr>
          <a:xfrm>
            <a:off x="6623895" y="1530849"/>
            <a:ext cx="1175612" cy="1040901"/>
          </a:xfrm>
          <a:prstGeom prst="ellipse">
            <a:avLst/>
          </a:prstGeom>
          <a:solidFill>
            <a:srgbClr val="3B5998"/>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30%</a:t>
            </a:r>
          </a:p>
        </p:txBody>
      </p:sp>
      <p:sp>
        <p:nvSpPr>
          <p:cNvPr id="24" name="Oval 23">
            <a:extLst>
              <a:ext uri="{FF2B5EF4-FFF2-40B4-BE49-F238E27FC236}">
                <a16:creationId xmlns:a16="http://schemas.microsoft.com/office/drawing/2014/main" id="{815A697C-45D9-7543-A9C2-8C0B4511D6E4}"/>
              </a:ext>
            </a:extLst>
          </p:cNvPr>
          <p:cNvSpPr/>
          <p:nvPr/>
        </p:nvSpPr>
        <p:spPr>
          <a:xfrm>
            <a:off x="7046537" y="4503818"/>
            <a:ext cx="351638" cy="320212"/>
          </a:xfrm>
          <a:prstGeom prst="ellipse">
            <a:avLst/>
          </a:prstGeom>
          <a:solidFill>
            <a:srgbClr val="3B5998"/>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29DF23DC-C842-6840-AFB7-8ADBBF1E4C35}"/>
              </a:ext>
            </a:extLst>
          </p:cNvPr>
          <p:cNvSpPr/>
          <p:nvPr/>
        </p:nvSpPr>
        <p:spPr>
          <a:xfrm>
            <a:off x="6947767" y="3798948"/>
            <a:ext cx="549179" cy="503095"/>
          </a:xfrm>
          <a:prstGeom prst="ellipse">
            <a:avLst/>
          </a:prstGeom>
          <a:solidFill>
            <a:srgbClr val="3B5998"/>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F1FCDA66-6F2A-4648-86E9-3723E0923CB6}"/>
              </a:ext>
            </a:extLst>
          </p:cNvPr>
          <p:cNvSpPr/>
          <p:nvPr/>
        </p:nvSpPr>
        <p:spPr>
          <a:xfrm>
            <a:off x="6784237" y="2773525"/>
            <a:ext cx="876240" cy="823648"/>
          </a:xfrm>
          <a:prstGeom prst="ellipse">
            <a:avLst/>
          </a:prstGeom>
          <a:solidFill>
            <a:srgbClr val="3B5998"/>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a:t>
            </a:r>
          </a:p>
        </p:txBody>
      </p:sp>
      <p:sp>
        <p:nvSpPr>
          <p:cNvPr id="9" name="Textfeld 8">
            <a:extLst>
              <a:ext uri="{FF2B5EF4-FFF2-40B4-BE49-F238E27FC236}">
                <a16:creationId xmlns:a16="http://schemas.microsoft.com/office/drawing/2014/main" id="{5C2907C1-5B40-C446-87B0-75CB710D04DC}"/>
              </a:ext>
            </a:extLst>
          </p:cNvPr>
          <p:cNvSpPr txBox="1"/>
          <p:nvPr/>
        </p:nvSpPr>
        <p:spPr>
          <a:xfrm>
            <a:off x="5314424" y="1092051"/>
            <a:ext cx="3157329" cy="461665"/>
          </a:xfrm>
          <a:prstGeom prst="rect">
            <a:avLst/>
          </a:prstGeom>
          <a:noFill/>
        </p:spPr>
        <p:txBody>
          <a:bodyPr wrap="square" rtlCol="0">
            <a:spAutoFit/>
          </a:bodyPr>
          <a:lstStyle/>
          <a:p>
            <a:r>
              <a:rPr lang="de-DE" sz="1200" b="1" dirty="0"/>
              <a:t>Marge in Abhängigkeit von der Lane Domain</a:t>
            </a:r>
          </a:p>
        </p:txBody>
      </p:sp>
      <p:sp>
        <p:nvSpPr>
          <p:cNvPr id="10" name="Textfeld 9">
            <a:extLst>
              <a:ext uri="{FF2B5EF4-FFF2-40B4-BE49-F238E27FC236}">
                <a16:creationId xmlns:a16="http://schemas.microsoft.com/office/drawing/2014/main" id="{C84E2AC3-7C49-F746-84BC-6694EB7AA78A}"/>
              </a:ext>
            </a:extLst>
          </p:cNvPr>
          <p:cNvSpPr txBox="1"/>
          <p:nvPr/>
        </p:nvSpPr>
        <p:spPr>
          <a:xfrm>
            <a:off x="5314425" y="1847593"/>
            <a:ext cx="1414897" cy="307777"/>
          </a:xfrm>
          <a:prstGeom prst="rect">
            <a:avLst/>
          </a:prstGeom>
          <a:noFill/>
        </p:spPr>
        <p:txBody>
          <a:bodyPr wrap="square" rtlCol="0">
            <a:spAutoFit/>
          </a:bodyPr>
          <a:lstStyle/>
          <a:p>
            <a:r>
              <a:rPr lang="de-DE" dirty="0"/>
              <a:t>Export</a:t>
            </a:r>
          </a:p>
        </p:txBody>
      </p:sp>
      <p:sp>
        <p:nvSpPr>
          <p:cNvPr id="27" name="Textfeld 26">
            <a:extLst>
              <a:ext uri="{FF2B5EF4-FFF2-40B4-BE49-F238E27FC236}">
                <a16:creationId xmlns:a16="http://schemas.microsoft.com/office/drawing/2014/main" id="{6CF6BF61-8CB1-F147-BEE5-E644F7D3C605}"/>
              </a:ext>
            </a:extLst>
          </p:cNvPr>
          <p:cNvSpPr txBox="1"/>
          <p:nvPr/>
        </p:nvSpPr>
        <p:spPr>
          <a:xfrm>
            <a:off x="5358434" y="4536327"/>
            <a:ext cx="1265462" cy="307777"/>
          </a:xfrm>
          <a:prstGeom prst="rect">
            <a:avLst/>
          </a:prstGeom>
          <a:noFill/>
        </p:spPr>
        <p:txBody>
          <a:bodyPr wrap="square" rtlCol="0">
            <a:spAutoFit/>
          </a:bodyPr>
          <a:lstStyle/>
          <a:p>
            <a:r>
              <a:rPr lang="de-DE" dirty="0"/>
              <a:t>International</a:t>
            </a:r>
          </a:p>
        </p:txBody>
      </p:sp>
      <p:sp>
        <p:nvSpPr>
          <p:cNvPr id="28" name="Textfeld 27">
            <a:extLst>
              <a:ext uri="{FF2B5EF4-FFF2-40B4-BE49-F238E27FC236}">
                <a16:creationId xmlns:a16="http://schemas.microsoft.com/office/drawing/2014/main" id="{4315493B-3CD0-2345-BE11-AA4AEFFE50BB}"/>
              </a:ext>
            </a:extLst>
          </p:cNvPr>
          <p:cNvSpPr txBox="1"/>
          <p:nvPr/>
        </p:nvSpPr>
        <p:spPr>
          <a:xfrm>
            <a:off x="5358432" y="3894736"/>
            <a:ext cx="1414897" cy="307777"/>
          </a:xfrm>
          <a:prstGeom prst="rect">
            <a:avLst/>
          </a:prstGeom>
          <a:noFill/>
        </p:spPr>
        <p:txBody>
          <a:bodyPr wrap="square" rtlCol="0">
            <a:spAutoFit/>
          </a:bodyPr>
          <a:lstStyle/>
          <a:p>
            <a:r>
              <a:rPr lang="de-DE" dirty="0"/>
              <a:t>National</a:t>
            </a:r>
          </a:p>
        </p:txBody>
      </p:sp>
      <p:sp>
        <p:nvSpPr>
          <p:cNvPr id="29" name="Textfeld 28">
            <a:extLst>
              <a:ext uri="{FF2B5EF4-FFF2-40B4-BE49-F238E27FC236}">
                <a16:creationId xmlns:a16="http://schemas.microsoft.com/office/drawing/2014/main" id="{40741D10-B3A8-CE41-8452-E11B0D543B78}"/>
              </a:ext>
            </a:extLst>
          </p:cNvPr>
          <p:cNvSpPr txBox="1"/>
          <p:nvPr/>
        </p:nvSpPr>
        <p:spPr>
          <a:xfrm>
            <a:off x="5314425" y="3010548"/>
            <a:ext cx="1414897" cy="307777"/>
          </a:xfrm>
          <a:prstGeom prst="rect">
            <a:avLst/>
          </a:prstGeom>
          <a:noFill/>
        </p:spPr>
        <p:txBody>
          <a:bodyPr wrap="square" rtlCol="0">
            <a:spAutoFit/>
          </a:bodyPr>
          <a:lstStyle/>
          <a:p>
            <a:r>
              <a:rPr lang="de-DE" dirty="0"/>
              <a:t>Import</a:t>
            </a:r>
          </a:p>
        </p:txBody>
      </p:sp>
      <p:cxnSp>
        <p:nvCxnSpPr>
          <p:cNvPr id="12" name="Gerade Verbindung 11">
            <a:extLst>
              <a:ext uri="{FF2B5EF4-FFF2-40B4-BE49-F238E27FC236}">
                <a16:creationId xmlns:a16="http://schemas.microsoft.com/office/drawing/2014/main" id="{83368DCB-4B7B-E847-A1D8-B26D3054F413}"/>
              </a:ext>
            </a:extLst>
          </p:cNvPr>
          <p:cNvCxnSpPr>
            <a:cxnSpLocks/>
          </p:cNvCxnSpPr>
          <p:nvPr/>
        </p:nvCxnSpPr>
        <p:spPr>
          <a:xfrm>
            <a:off x="5979560" y="2024009"/>
            <a:ext cx="5650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9E6FE7C8-A896-6B4F-B428-E17191B068CD}"/>
              </a:ext>
            </a:extLst>
          </p:cNvPr>
          <p:cNvCxnSpPr>
            <a:cxnSpLocks/>
          </p:cNvCxnSpPr>
          <p:nvPr/>
        </p:nvCxnSpPr>
        <p:spPr>
          <a:xfrm>
            <a:off x="5979560" y="3178061"/>
            <a:ext cx="7937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02966A6-11D1-DE4F-ABA9-5E55E8D45A8C}"/>
              </a:ext>
            </a:extLst>
          </p:cNvPr>
          <p:cNvCxnSpPr>
            <a:cxnSpLocks/>
          </p:cNvCxnSpPr>
          <p:nvPr/>
        </p:nvCxnSpPr>
        <p:spPr>
          <a:xfrm>
            <a:off x="6472719" y="4663924"/>
            <a:ext cx="533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CB5BC99C-BF52-D447-AF3D-2974C331C815}"/>
              </a:ext>
            </a:extLst>
          </p:cNvPr>
          <p:cNvCxnSpPr>
            <a:cxnSpLocks/>
          </p:cNvCxnSpPr>
          <p:nvPr/>
        </p:nvCxnSpPr>
        <p:spPr>
          <a:xfrm>
            <a:off x="6262099" y="4078939"/>
            <a:ext cx="6309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47530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Abhängigkeit</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3"/>
          <a:stretch>
            <a:fillRect/>
          </a:stretch>
        </p:blipFill>
        <p:spPr>
          <a:xfrm>
            <a:off x="4572000" y="1296705"/>
            <a:ext cx="4443721" cy="2741257"/>
          </a:xfrm>
          <a:prstGeom prst="rect">
            <a:avLst/>
          </a:prstGeom>
        </p:spPr>
      </p:pic>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4"/>
          <a:stretch>
            <a:fillRect/>
          </a:stretch>
        </p:blipFill>
        <p:spPr>
          <a:xfrm>
            <a:off x="334250" y="1296705"/>
            <a:ext cx="4020064" cy="2479910"/>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5"/>
          <a:stretch>
            <a:fillRect/>
          </a:stretch>
        </p:blipFill>
        <p:spPr>
          <a:xfrm>
            <a:off x="3327661" y="3728704"/>
            <a:ext cx="2643735" cy="1630876"/>
          </a:xfrm>
          <a:prstGeom prst="rect">
            <a:avLst/>
          </a:prstGeom>
        </p:spPr>
      </p:pic>
      <p:pic>
        <p:nvPicPr>
          <p:cNvPr id="14" name="Google Shape;113;p15">
            <a:extLst>
              <a:ext uri="{FF2B5EF4-FFF2-40B4-BE49-F238E27FC236}">
                <a16:creationId xmlns:a16="http://schemas.microsoft.com/office/drawing/2014/main" id="{FBABDFCC-4B53-BB4C-A110-A243B6B61C90}"/>
              </a:ext>
            </a:extLst>
          </p:cNvPr>
          <p:cNvPicPr preferRelativeResize="0"/>
          <p:nvPr/>
        </p:nvPicPr>
        <p:blipFill>
          <a:blip r:embed="rId6">
            <a:alphaModFix/>
          </a:blip>
          <a:stretch>
            <a:fillRect/>
          </a:stretch>
        </p:blipFill>
        <p:spPr>
          <a:xfrm>
            <a:off x="6309975" y="1711925"/>
            <a:ext cx="2196449" cy="2888874"/>
          </a:xfrm>
          <a:prstGeom prst="rect">
            <a:avLst/>
          </a:prstGeom>
          <a:noFill/>
          <a:ln>
            <a:noFill/>
          </a:ln>
        </p:spPr>
      </p:pic>
      <p:sp>
        <p:nvSpPr>
          <p:cNvPr id="15" name="Google Shape;115;p15">
            <a:extLst>
              <a:ext uri="{FF2B5EF4-FFF2-40B4-BE49-F238E27FC236}">
                <a16:creationId xmlns:a16="http://schemas.microsoft.com/office/drawing/2014/main" id="{C314E3AB-AB73-B94F-BA89-7E1224DC56A7}"/>
              </a:ext>
            </a:extLst>
          </p:cNvPr>
          <p:cNvSpPr/>
          <p:nvPr/>
        </p:nvSpPr>
        <p:spPr>
          <a:xfrm>
            <a:off x="76257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p15">
            <a:extLst>
              <a:ext uri="{FF2B5EF4-FFF2-40B4-BE49-F238E27FC236}">
                <a16:creationId xmlns:a16="http://schemas.microsoft.com/office/drawing/2014/main" id="{FC5A1201-9E36-BD4D-BA4D-0C799967EB16}"/>
              </a:ext>
            </a:extLst>
          </p:cNvPr>
          <p:cNvSpPr/>
          <p:nvPr/>
        </p:nvSpPr>
        <p:spPr>
          <a:xfrm>
            <a:off x="77613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p15">
            <a:extLst>
              <a:ext uri="{FF2B5EF4-FFF2-40B4-BE49-F238E27FC236}">
                <a16:creationId xmlns:a16="http://schemas.microsoft.com/office/drawing/2014/main" id="{4F19297B-44AF-754E-8E4F-545CFA01D561}"/>
              </a:ext>
            </a:extLst>
          </p:cNvPr>
          <p:cNvSpPr/>
          <p:nvPr/>
        </p:nvSpPr>
        <p:spPr>
          <a:xfrm>
            <a:off x="78868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8;p15">
            <a:extLst>
              <a:ext uri="{FF2B5EF4-FFF2-40B4-BE49-F238E27FC236}">
                <a16:creationId xmlns:a16="http://schemas.microsoft.com/office/drawing/2014/main" id="{EEDB57BC-2A1A-664B-9917-4A666E6B56FA}"/>
              </a:ext>
            </a:extLst>
          </p:cNvPr>
          <p:cNvSpPr/>
          <p:nvPr/>
        </p:nvSpPr>
        <p:spPr>
          <a:xfrm>
            <a:off x="79369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706252"/>
            <a:ext cx="4291046" cy="2647074"/>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4"/>
          <a:stretch>
            <a:fillRect/>
          </a:stretch>
        </p:blipFill>
        <p:spPr>
          <a:xfrm>
            <a:off x="4493497" y="910030"/>
            <a:ext cx="4518528" cy="2389885"/>
          </a:xfrm>
          <a:prstGeom prst="rect">
            <a:avLst/>
          </a:prstGeom>
        </p:spPr>
      </p:pic>
      <p:sp>
        <p:nvSpPr>
          <p:cNvPr id="7" name="Textfeld 6">
            <a:extLst>
              <a:ext uri="{FF2B5EF4-FFF2-40B4-BE49-F238E27FC236}">
                <a16:creationId xmlns:a16="http://schemas.microsoft.com/office/drawing/2014/main" id="{39B1CA30-7A75-404A-A4C3-F53D4FA51211}"/>
              </a:ext>
            </a:extLst>
          </p:cNvPr>
          <p:cNvSpPr txBox="1"/>
          <p:nvPr/>
        </p:nvSpPr>
        <p:spPr>
          <a:xfrm>
            <a:off x="6485641" y="3337089"/>
            <a:ext cx="2450969" cy="738664"/>
          </a:xfrm>
          <a:prstGeom prst="rect">
            <a:avLst/>
          </a:prstGeom>
          <a:noFill/>
        </p:spPr>
        <p:txBody>
          <a:bodyPr wrap="square" rtlCol="0">
            <a:spAutoFit/>
          </a:bodyPr>
          <a:lstStyle/>
          <a:p>
            <a:r>
              <a:rPr lang="de-DE" dirty="0"/>
              <a:t>Marge abhängig von Wochentag</a:t>
            </a:r>
          </a:p>
          <a:p>
            <a:r>
              <a:rPr lang="de-DE" dirty="0"/>
              <a:t>Sonntag ist immer hoch</a:t>
            </a: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612475"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166619"/>
            <a:ext cx="4291046" cy="2647074"/>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821410" y="1261277"/>
            <a:ext cx="4137600" cy="2552416"/>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Finanzabteilung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Logistikabteilung</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p>
          <a:p>
            <a:pPr marL="0" lvl="0" indent="0">
              <a:buNone/>
            </a:pPr>
            <a:r>
              <a:rPr lang="de-DE" sz="1400" dirty="0">
                <a:latin typeface="Oswald"/>
                <a:ea typeface="Oswald"/>
                <a:cs typeface="Oswald"/>
                <a:sym typeface="Oswald"/>
              </a:rPr>
              <a:t>Gebuchte Transportkosten vs. zugewiesener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Entwicklung der der Kosten und Umsätze</a:t>
            </a:r>
          </a:p>
          <a:p>
            <a:pPr marL="0" lvl="0" indent="0" algn="l" rtl="0">
              <a:spcBef>
                <a:spcPts val="0"/>
              </a:spcBef>
              <a:spcAft>
                <a:spcPts val="0"/>
              </a:spcAft>
              <a:buNone/>
            </a:pPr>
            <a:r>
              <a:rPr lang="de-DE" sz="1400" dirty="0">
                <a:latin typeface="Oswald"/>
                <a:ea typeface="Oswald"/>
                <a:cs typeface="Oswald"/>
                <a:sym typeface="Oswald"/>
              </a:rPr>
              <a:t>Kosten vs. Umsatz</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Schwankende Auftragseingänge</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Grafik 6">
            <a:extLst>
              <a:ext uri="{FF2B5EF4-FFF2-40B4-BE49-F238E27FC236}">
                <a16:creationId xmlns:a16="http://schemas.microsoft.com/office/drawing/2014/main" id="{5B219A16-9988-0F48-B8F3-A52C2FCD9520}"/>
              </a:ext>
            </a:extLst>
          </p:cNvPr>
          <p:cNvPicPr>
            <a:picLocks noChangeAspect="1"/>
          </p:cNvPicPr>
          <p:nvPr/>
        </p:nvPicPr>
        <p:blipFill>
          <a:blip r:embed="rId3"/>
          <a:stretch>
            <a:fillRect/>
          </a:stretch>
        </p:blipFill>
        <p:spPr>
          <a:xfrm>
            <a:off x="343875" y="1339689"/>
            <a:ext cx="5738425" cy="3543477"/>
          </a:xfrm>
          <a:prstGeom prst="rect">
            <a:avLst/>
          </a:prstGeom>
        </p:spPr>
      </p:pic>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Nationale 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1800" dirty="0">
                <a:latin typeface="Oswald"/>
                <a:ea typeface="Oswald"/>
                <a:cs typeface="Oswald"/>
                <a:sym typeface="Oswald"/>
              </a:rPr>
              <a:t>2018 bis 2020</a:t>
            </a:r>
            <a:r>
              <a:rPr lang="de" sz="1800" b="1" dirty="0">
                <a:solidFill>
                  <a:srgbClr val="0F2741"/>
                </a:solidFill>
                <a:latin typeface="Arial"/>
                <a:ea typeface="Arial"/>
                <a:cs typeface="Arial"/>
                <a:sym typeface="Arial"/>
              </a:rPr>
              <a:t> </a:t>
            </a:r>
            <a:r>
              <a:rPr lang="de" sz="1800" dirty="0">
                <a:latin typeface="Oswald"/>
                <a:ea typeface="Oswald"/>
                <a:cs typeface="Oswald"/>
                <a:sym typeface="Oswald"/>
              </a:rPr>
              <a:t>(in  €)</a:t>
            </a:r>
            <a:endParaRPr sz="18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93423" y="2511474"/>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250040" y="208163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+ 9,29 %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2485</Words>
  <Application>Microsoft Macintosh PowerPoint</Application>
  <PresentationFormat>Bildschirmpräsentation (16:9)</PresentationFormat>
  <Paragraphs>512</Paragraphs>
  <Slides>43</Slides>
  <Notes>42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43</vt:i4>
      </vt:variant>
    </vt:vector>
  </HeadingPairs>
  <TitlesOfParts>
    <vt:vector size="47"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2018 bis 2020 (in  €) </vt:lpstr>
      <vt:lpstr>Kennzahlen und Reporting</vt:lpstr>
      <vt:lpstr>Kennzahlen und Reporting: Marge in Abhängigkeit mit OTD</vt:lpstr>
      <vt:lpstr>Kennzahlen und Reporting: Marge Abhängigkeit</vt:lpstr>
      <vt:lpstr>Kennzahlen und Reporting: Auftragslage</vt:lpstr>
      <vt:lpstr>Visuelle Exploration: Auftragslage</vt:lpstr>
      <vt:lpstr>Kennzahlen und Reporting: Auftragslage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3. Dashboard: Wenn noch Zeit, Geschäftsführung</vt:lpstr>
      <vt:lpstr>3. Dashboard: Zusammenfassung</vt:lpstr>
      <vt:lpstr># Inspiration</vt:lpstr>
      <vt:lpstr># Inspiration</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190</cp:revision>
  <dcterms:modified xsi:type="dcterms:W3CDTF">2021-02-16T17:14:08Z</dcterms:modified>
</cp:coreProperties>
</file>